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5" r:id="rId4"/>
    <p:sldId id="266" r:id="rId5"/>
    <p:sldId id="257" r:id="rId6"/>
    <p:sldId id="261" r:id="rId7"/>
    <p:sldId id="262" r:id="rId8"/>
    <p:sldId id="267" r:id="rId9"/>
    <p:sldId id="268" r:id="rId10"/>
    <p:sldId id="258" r:id="rId11"/>
    <p:sldId id="259" r:id="rId12"/>
    <p:sldId id="269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4"/>
    <p:restoredTop sz="94664"/>
  </p:normalViewPr>
  <p:slideViewPr>
    <p:cSldViewPr snapToGrid="0">
      <p:cViewPr>
        <p:scale>
          <a:sx n="120" d="100"/>
          <a:sy n="120" d="100"/>
        </p:scale>
        <p:origin x="131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05E2-6FE9-2342-22F0-9C7F813AE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4E09B-1DA9-9F66-C366-446A7E177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C7457-AA1C-BA13-CC8A-8BC2BF06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6813B-CC43-E675-4363-75535F67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63C8E-3F07-E0D0-D976-B2CCED26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9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B077-D780-5748-4129-FC7DC02E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A990B-AAC7-4882-5499-8BFA3A4D3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32563-9FC8-65A2-4D41-BCAF9735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C9BF3-40A4-00C6-A81D-3385879C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1B6B4-9491-8F79-5AE1-B0651A60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2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9393F-BCAB-4987-5849-3D11827834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A387EA-D53F-A4E3-4261-3E1E7302D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B080D-A3F6-62B9-449E-D73094C3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5412E-8FF8-4077-3B6B-E88A055A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45AD5-E6F3-8ABE-B918-D67A3D42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6DC6-A11F-3DBA-3E39-C1FD3FF8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ACFD-F14D-8A00-F7D2-45FBC418C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9B5B6-0A0D-A6FC-499B-6D69CBB0B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89570-C0FC-1489-AF2F-CAA7DF1C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AE0BF-4DFD-2309-0DEC-484D956B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335B-E88D-B870-DF59-A8508F2E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A788A-3B8B-2B99-0098-B85186C31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8319-39BB-A4F4-8A72-60C448702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65A71-D262-6866-6566-68442D4A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4D5E-AFBF-B2B5-3D31-9ADEAC86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2BDE-F35A-36B4-125B-6B828949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34045-7047-07ED-FEBE-5165441D5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92893-CA46-95A6-4995-0AA1466AA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EEA9D-94F0-1DDE-6732-7957C96E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D3178-6E61-7C05-892D-D59DD267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1E179-9339-E1B9-8A19-F643CA72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5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787D-5E34-8CC9-0485-9A8C8DF4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0FD5D-CD10-6388-763A-E5863E86F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5F83A-766B-C94F-F42A-0529C319A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E014C-2E3D-FB0C-3DB4-B00548A38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B2793B-F8A1-99CD-1A5E-7DCCB10BD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41C47-15AB-5F14-4D20-BD7E2023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624855-9BD7-B7B6-A560-FA5C961B6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0FB7A-39DE-A10A-EFAB-5C706CDF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3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9262-010C-F739-732E-A37D3AFC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473CC2-0873-F65D-EEA3-4384B8F8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83A8A-5D39-7C57-6CB4-4C3285356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312F1-F6EE-31D4-9108-0286EC0C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5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57D32-65B5-302F-AE8C-30C2EE33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0E30F-4051-2091-A510-F64D089B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C4BA1-D71F-84F0-4CF0-07AA8785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76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2295-86E1-B328-82CF-1F5F2572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E37EA-5B1D-F509-4EBB-86C0FD09E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133A6-2A88-40E2-FC7C-B296DA0A5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71C9B-93B0-CCEB-1179-4011DBE7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F13D4-1490-44C1-CEDB-CB32EC44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51C67-E446-8343-9ADF-1159D69A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2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BC8F-68E7-7A31-30E4-C208E5A0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E92E3-086C-A189-6524-F3E68C19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6A0CC-39D1-71EC-C60D-50AE4FE27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CD136-1CAE-F482-378F-9CF93DF2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373B1-CF02-1867-FFC9-57D422EF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00029-B78B-C729-1299-53D255A1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83A00-EA9D-B227-1E0C-3B255D35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6B7F8-D542-DE66-A16C-291622D1B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90559-32D4-4F4F-6D45-1FA8CB288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92EAB6-61EF-4E45-8B27-10BE73F67D61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42CD9-7B4C-09A7-1465-AAE6F4185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027ED-04A6-2E69-561D-75753384B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0801FB-203A-6C42-B324-84DAA81C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402079/document" TargetMode="External"/><Relationship Id="rId2" Type="http://schemas.openxmlformats.org/officeDocument/2006/relationships/hyperlink" Target="https://colab.research.google.com/github/JacobDowns/CSCI-491-591/blob/main/hydraulic_erosion_demo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6EE8-4B38-E905-D9F0-8F0999B83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Parallelizing the Hydraulic Erosion Model with MPI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00C67-2C3A-F4F5-4B2B-7B4E191421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Toporkov</a:t>
            </a:r>
          </a:p>
        </p:txBody>
      </p:sp>
    </p:spTree>
    <p:extLst>
      <p:ext uri="{BB962C8B-B14F-4D97-AF65-F5344CB8AC3E}">
        <p14:creationId xmlns:p14="http://schemas.microsoft.com/office/powerpoint/2010/main" val="820793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0502033-F7CB-3E07-650C-BD9281AE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4" y="1276138"/>
            <a:ext cx="12069652" cy="44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5526026D-F0F3-E5FE-3207-7099030E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1" y="874240"/>
            <a:ext cx="11994178" cy="51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7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3FCB-47C1-FA64-1136-27928510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9666-A68E-9347-37AD-3B605439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Compared output between serial and parallelized version (should have been the same, but it wasn’t)</a:t>
            </a:r>
          </a:p>
          <a:p>
            <a:r>
              <a:rPr lang="en-US" dirty="0"/>
              <a:t>Visual comparison of animations shows MPI Rank boundaries (indicates bug(s) in halo exchange implementation)</a:t>
            </a:r>
          </a:p>
          <a:p>
            <a:r>
              <a:rPr lang="en-US" dirty="0"/>
              <a:t>Animations show what a “wrong” </a:t>
            </a:r>
            <a:r>
              <a:rPr lang="en-US"/>
              <a:t>MPI implementation looks 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1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A00A-A89E-A79E-114F-FBD50BA3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6F774-4FA4-CBD4-5573-F6D61E1B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Hydraulic Erosion Notebook –  </a:t>
            </a:r>
            <a:r>
              <a:rPr lang="en-US" dirty="0">
                <a:hlinkClick r:id="rId2"/>
              </a:rPr>
              <a:t>https://colab.research.google.com/github/JacobDowns/CSCI-491-591/blob/main/hydraulic_erosion_demo.ipynb</a:t>
            </a:r>
            <a:endParaRPr lang="en-US" dirty="0"/>
          </a:p>
          <a:p>
            <a:r>
              <a:rPr lang="en-US" dirty="0"/>
              <a:t>Xing Mei, Philippe </a:t>
            </a:r>
            <a:r>
              <a:rPr lang="en-US" dirty="0" err="1"/>
              <a:t>Decaudin</a:t>
            </a:r>
            <a:r>
              <a:rPr lang="en-US" dirty="0"/>
              <a:t>, Bao-Gang Hu. Fast Hydraulic Erosion Simulation and Visualization on GPU. PG ’07 - 15th Pacific Conference on Computer Graphics and Applications, Oct 2007, Maui, United States. pp.47-56, ff10.1109/PG.2007.15ff. ffinria-00402079f – </a:t>
            </a:r>
            <a:r>
              <a:rPr lang="en-US" dirty="0">
                <a:hlinkClick r:id="rId3"/>
              </a:rPr>
              <a:t>https://inria.hal.science/inria-00402079/document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3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B361DF41-5862-F7E7-12E5-DD367C0B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977900"/>
            <a:ext cx="6096000" cy="4902200"/>
          </a:xfrm>
          <a:prstGeom prst="rect">
            <a:avLst/>
          </a:prstGeom>
        </p:spPr>
      </p:pic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2B2BA1BA-4945-7D0F-6278-8E1F61C5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1352550"/>
            <a:ext cx="5969000" cy="4152900"/>
          </a:xfrm>
          <a:prstGeom prst="rect">
            <a:avLst/>
          </a:prstGeom>
        </p:spPr>
      </p:pic>
      <p:pic>
        <p:nvPicPr>
          <p:cNvPr id="9" name="Picture 8" descr="A white background with blue text&#10;&#10;AI-generated content may be incorrect.">
            <a:extLst>
              <a:ext uri="{FF2B5EF4-FFF2-40B4-BE49-F238E27FC236}">
                <a16:creationId xmlns:a16="http://schemas.microsoft.com/office/drawing/2014/main" id="{F08FE3BC-AC18-2927-328B-6BFAFF1E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5194250"/>
            <a:ext cx="2806528" cy="16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27B0-8B91-2A2E-3FAB-FE4330CD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Hydraulic Erosion?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3BC9EE-4ED5-52FF-C679-070FDB519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934" y="1825625"/>
            <a:ext cx="10192131" cy="4351338"/>
          </a:xfrm>
        </p:spPr>
      </p:pic>
    </p:spTree>
    <p:extLst>
      <p:ext uri="{BB962C8B-B14F-4D97-AF65-F5344CB8AC3E}">
        <p14:creationId xmlns:p14="http://schemas.microsoft.com/office/powerpoint/2010/main" val="297480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9870-7BCB-05DC-A382-8C7BD66E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with MPI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4B075-1816-15CC-5D39-EFE035E7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1D decomposition: Split the grid into horizontal strips (one per rank)</a:t>
            </a:r>
          </a:p>
          <a:p>
            <a:r>
              <a:rPr lang="en-US" dirty="0"/>
              <a:t>Ghost cells: Each rank stores +2 rows (top &amp; bottom halos)</a:t>
            </a:r>
          </a:p>
          <a:p>
            <a:r>
              <a:rPr lang="en-US" dirty="0"/>
              <a:t>Halo exchange: </a:t>
            </a:r>
            <a:r>
              <a:rPr lang="en-US" dirty="0" err="1"/>
              <a:t>MPI.Sendrecv</a:t>
            </a:r>
            <a:r>
              <a:rPr lang="en-US" dirty="0"/>
              <a:t> exchanges ghost cell data with neighboring ranks</a:t>
            </a:r>
          </a:p>
          <a:p>
            <a:r>
              <a:rPr lang="en-US" dirty="0"/>
              <a:t>Flow update: Physics calculations (mostly identical to serial version), except:</a:t>
            </a:r>
          </a:p>
          <a:p>
            <a:pPr lvl="1"/>
            <a:r>
              <a:rPr lang="en-US" dirty="0"/>
              <a:t>We first call </a:t>
            </a:r>
            <a:r>
              <a:rPr lang="en-US" dirty="0" err="1"/>
              <a:t>exchange_halo</a:t>
            </a:r>
            <a:r>
              <a:rPr lang="en-US" dirty="0"/>
              <a:t>() to get neighbor data</a:t>
            </a:r>
          </a:p>
          <a:p>
            <a:pPr lvl="1"/>
            <a:r>
              <a:rPr lang="en-US" dirty="0"/>
              <a:t>We apply boundary conditions only on physical domain edges (not between ranks)</a:t>
            </a:r>
          </a:p>
          <a:p>
            <a:r>
              <a:rPr lang="en-US" dirty="0"/>
              <a:t>Gather results: Snapshots saved periodically for animations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42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83E1-7388-3AED-CEAB-09D53072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Approach Animation (w/ terrain)</a:t>
            </a:r>
          </a:p>
        </p:txBody>
      </p:sp>
      <p:pic>
        <p:nvPicPr>
          <p:cNvPr id="4" name="erosion_serial_256x256_with_terrain">
            <a:hlinkClick r:id="" action="ppaction://media"/>
            <a:extLst>
              <a:ext uri="{FF2B5EF4-FFF2-40B4-BE49-F238E27FC236}">
                <a16:creationId xmlns:a16="http://schemas.microsoft.com/office/drawing/2014/main" id="{3D38F888-8840-D12E-6A82-0D90A03BA7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363" y="1825625"/>
            <a:ext cx="9945687" cy="4351338"/>
          </a:xfrm>
        </p:spPr>
      </p:pic>
    </p:spTree>
    <p:extLst>
      <p:ext uri="{BB962C8B-B14F-4D97-AF65-F5344CB8AC3E}">
        <p14:creationId xmlns:p14="http://schemas.microsoft.com/office/powerpoint/2010/main" val="201864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83E1-7388-3AED-CEAB-09D53072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Approach Animation (4 MPI procs)</a:t>
            </a:r>
          </a:p>
        </p:txBody>
      </p:sp>
      <p:pic>
        <p:nvPicPr>
          <p:cNvPr id="6" name="erosion_mpi_4procs_1024x1024_with_terrain">
            <a:hlinkClick r:id="" action="ppaction://media"/>
            <a:extLst>
              <a:ext uri="{FF2B5EF4-FFF2-40B4-BE49-F238E27FC236}">
                <a16:creationId xmlns:a16="http://schemas.microsoft.com/office/drawing/2014/main" id="{5736A9DB-3EF7-A778-883E-A37E39FFB8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363" y="1825625"/>
            <a:ext cx="9945687" cy="4351338"/>
          </a:xfrm>
        </p:spPr>
      </p:pic>
    </p:spTree>
    <p:extLst>
      <p:ext uri="{BB962C8B-B14F-4D97-AF65-F5344CB8AC3E}">
        <p14:creationId xmlns:p14="http://schemas.microsoft.com/office/powerpoint/2010/main" val="330220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83E1-7388-3AED-CEAB-09D53072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Approach Animation (8 MPI procs)</a:t>
            </a:r>
          </a:p>
        </p:txBody>
      </p:sp>
      <p:pic>
        <p:nvPicPr>
          <p:cNvPr id="5" name="erosion_mpi_8procs_1024x1024_with_terrain">
            <a:hlinkClick r:id="" action="ppaction://media"/>
            <a:extLst>
              <a:ext uri="{FF2B5EF4-FFF2-40B4-BE49-F238E27FC236}">
                <a16:creationId xmlns:a16="http://schemas.microsoft.com/office/drawing/2014/main" id="{11F7C33B-EE7F-EB47-087F-0526ECC39F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363" y="1825625"/>
            <a:ext cx="9945687" cy="4351338"/>
          </a:xfrm>
        </p:spPr>
      </p:pic>
    </p:spTree>
    <p:extLst>
      <p:ext uri="{BB962C8B-B14F-4D97-AF65-F5344CB8AC3E}">
        <p14:creationId xmlns:p14="http://schemas.microsoft.com/office/powerpoint/2010/main" val="33487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8102-92E7-A4AC-397A-9993249C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Benchmarking</a:t>
            </a:r>
          </a:p>
        </p:txBody>
      </p:sp>
      <p:pic>
        <p:nvPicPr>
          <p:cNvPr id="5" name="Content Placeholder 4" descr="A graph of different processes&#10;&#10;AI-generated content may be incorrect.">
            <a:extLst>
              <a:ext uri="{FF2B5EF4-FFF2-40B4-BE49-F238E27FC236}">
                <a16:creationId xmlns:a16="http://schemas.microsoft.com/office/drawing/2014/main" id="{C4FDA334-0DE9-734D-BEEF-9DCF69B5D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29" y="1690688"/>
            <a:ext cx="12081742" cy="4240692"/>
          </a:xfrm>
        </p:spPr>
      </p:pic>
    </p:spTree>
    <p:extLst>
      <p:ext uri="{BB962C8B-B14F-4D97-AF65-F5344CB8AC3E}">
        <p14:creationId xmlns:p14="http://schemas.microsoft.com/office/powerpoint/2010/main" val="328012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B767-34E1-19CF-3995-DEE616190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99E1-9A14-08A9-B689-8C8846DD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Benchmarking</a:t>
            </a:r>
          </a:p>
        </p:txBody>
      </p:sp>
      <p:pic>
        <p:nvPicPr>
          <p:cNvPr id="5" name="Content Placeholder 4" descr="A graph of different processes&#10;&#10;AI-generated content may be incorrect.">
            <a:extLst>
              <a:ext uri="{FF2B5EF4-FFF2-40B4-BE49-F238E27FC236}">
                <a16:creationId xmlns:a16="http://schemas.microsoft.com/office/drawing/2014/main" id="{8374135C-B1E9-8E1D-D0FB-E5320E78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29" y="1690688"/>
            <a:ext cx="12081742" cy="424069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84EE96-A6B6-FBD2-292F-F99627EC7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" y="1690688"/>
            <a:ext cx="12073226" cy="424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63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276</Words>
  <Application>Microsoft Macintosh PowerPoint</Application>
  <PresentationFormat>Widescreen</PresentationFormat>
  <Paragraphs>23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Parallelizing the Hydraulic Erosion Model with MPI</vt:lpstr>
      <vt:lpstr>PowerPoint Presentation</vt:lpstr>
      <vt:lpstr>What is Hydraulic Erosion?</vt:lpstr>
      <vt:lpstr>Parallelization with MPI</vt:lpstr>
      <vt:lpstr>Serial Approach Animation (w/ terrain)</vt:lpstr>
      <vt:lpstr>Parallel Approach Animation (4 MPI procs)</vt:lpstr>
      <vt:lpstr>Parallel Approach Animation (8 MPI procs)</vt:lpstr>
      <vt:lpstr>Performance Benchmarking</vt:lpstr>
      <vt:lpstr>Performance Benchmarking</vt:lpstr>
      <vt:lpstr>PowerPoint Presentation</vt:lpstr>
      <vt:lpstr>PowerPoint Presentation</vt:lpstr>
      <vt:lpstr>Conclusions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Ted</dc:creator>
  <cp:lastModifiedBy>Ted</cp:lastModifiedBy>
  <cp:revision>3</cp:revision>
  <dcterms:created xsi:type="dcterms:W3CDTF">2025-10-27T09:28:41Z</dcterms:created>
  <dcterms:modified xsi:type="dcterms:W3CDTF">2025-10-27T14:38:00Z</dcterms:modified>
</cp:coreProperties>
</file>